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5" r:id="rId1"/>
    <p:sldMasterId id="2147483717" r:id="rId2"/>
  </p:sldMasterIdLst>
  <p:notesMasterIdLst>
    <p:notesMasterId r:id="rId22"/>
  </p:notesMasterIdLst>
  <p:sldIdLst>
    <p:sldId id="256" r:id="rId3"/>
    <p:sldId id="257" r:id="rId4"/>
    <p:sldId id="269" r:id="rId5"/>
    <p:sldId id="271" r:id="rId6"/>
    <p:sldId id="270" r:id="rId7"/>
    <p:sldId id="265" r:id="rId8"/>
    <p:sldId id="267" r:id="rId9"/>
    <p:sldId id="266" r:id="rId10"/>
    <p:sldId id="268" r:id="rId11"/>
    <p:sldId id="275" r:id="rId12"/>
    <p:sldId id="264" r:id="rId13"/>
    <p:sldId id="274" r:id="rId14"/>
    <p:sldId id="258" r:id="rId15"/>
    <p:sldId id="259" r:id="rId16"/>
    <p:sldId id="260" r:id="rId17"/>
    <p:sldId id="273" r:id="rId18"/>
    <p:sldId id="272" r:id="rId19"/>
    <p:sldId id="261"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A2E5C454-B9CA-400A-BEE4-B56F032D5414}" type="datetimeFigureOut">
              <a:rPr lang="en-IL" smtClean="0"/>
              <a:t>20/01/2020</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315938FE-F3BD-4663-A264-274DDA7D0DCD}" type="slidenum">
              <a:rPr lang="en-IL" smtClean="0"/>
              <a:t>‹#›</a:t>
            </a:fld>
            <a:endParaRPr lang="en-IL"/>
          </a:p>
        </p:txBody>
      </p:sp>
    </p:spTree>
    <p:extLst>
      <p:ext uri="{BB962C8B-B14F-4D97-AF65-F5344CB8AC3E}">
        <p14:creationId xmlns:p14="http://schemas.microsoft.com/office/powerpoint/2010/main" val="381997191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2966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17304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58326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9558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79046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34662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2480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1005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1/20/2020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80885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47021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52253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389215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60876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956630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183865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844318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535168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87574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07117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8811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98322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7476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073ED0CC-082F-4160-86E5-0D6041F12778}" type="datetime1">
              <a:rPr lang="en-US" smtClean="0"/>
              <a:t>1/20/2020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414930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3ED0CC-082F-4160-86E5-0D6041F12778}" type="datetime1">
              <a:rPr lang="en-US" smtClean="0"/>
              <a:t>1/20/2020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6169734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17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68563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5945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73ED0CC-082F-4160-86E5-0D6041F12778}" type="datetime1">
              <a:rPr lang="en-US" smtClean="0"/>
              <a:t>1/20/2020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3429030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6870532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elishadar/Worki"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EB1799-B613-4073-9689-5C859A5290AD}"/>
              </a:ext>
            </a:extLst>
          </p:cNvPr>
          <p:cNvPicPr>
            <a:picLocks noChangeAspect="1"/>
          </p:cNvPicPr>
          <p:nvPr/>
        </p:nvPicPr>
        <p:blipFill rotWithShape="1">
          <a:blip r:embed="rId3">
            <a:alphaModFix amt="35000"/>
          </a:blip>
          <a:srcRect t="1299" b="14431"/>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C6859E35-9283-4773-8FA2-611EF0579B16}"/>
              </a:ext>
            </a:extLst>
          </p:cNvPr>
          <p:cNvSpPr>
            <a:spLocks noGrp="1"/>
          </p:cNvSpPr>
          <p:nvPr>
            <p:ph type="ctrTitle"/>
          </p:nvPr>
        </p:nvSpPr>
        <p:spPr/>
        <p:txBody>
          <a:bodyPr>
            <a:normAutofit/>
          </a:bodyPr>
          <a:lstStyle/>
          <a:p>
            <a:r>
              <a:rPr lang="en-US" dirty="0" err="1">
                <a:solidFill>
                  <a:schemeClr val="tx1"/>
                </a:solidFill>
              </a:rPr>
              <a:t>Worki</a:t>
            </a:r>
            <a:r>
              <a:rPr lang="en-US" dirty="0">
                <a:solidFill>
                  <a:schemeClr val="tx1"/>
                </a:solidFill>
              </a:rPr>
              <a:t> project</a:t>
            </a:r>
            <a:endParaRPr lang="en-IL" dirty="0">
              <a:solidFill>
                <a:schemeClr val="tx1"/>
              </a:solidFill>
            </a:endParaRPr>
          </a:p>
        </p:txBody>
      </p:sp>
      <p:sp>
        <p:nvSpPr>
          <p:cNvPr id="3" name="כותרת משנה 2">
            <a:extLst>
              <a:ext uri="{FF2B5EF4-FFF2-40B4-BE49-F238E27FC236}">
                <a16:creationId xmlns:a16="http://schemas.microsoft.com/office/drawing/2014/main" id="{B235E587-E470-49F6-AA92-7B8B1CA13C53}"/>
              </a:ext>
            </a:extLst>
          </p:cNvPr>
          <p:cNvSpPr>
            <a:spLocks noGrp="1"/>
          </p:cNvSpPr>
          <p:nvPr>
            <p:ph type="subTitle" idx="1"/>
          </p:nvPr>
        </p:nvSpPr>
        <p:spPr/>
        <p:txBody>
          <a:bodyPr>
            <a:normAutofit/>
          </a:bodyPr>
          <a:lstStyle/>
          <a:p>
            <a:r>
              <a:rPr lang="en-US" dirty="0"/>
              <a:t>Software Engineering project for Ariel University</a:t>
            </a:r>
            <a:endParaRPr lang="en-IL" dirty="0"/>
          </a:p>
        </p:txBody>
      </p:sp>
      <p:sp>
        <p:nvSpPr>
          <p:cNvPr id="5" name="תיבת טקסט 4">
            <a:extLst>
              <a:ext uri="{FF2B5EF4-FFF2-40B4-BE49-F238E27FC236}">
                <a16:creationId xmlns:a16="http://schemas.microsoft.com/office/drawing/2014/main" id="{5F2323AA-7720-4A41-9A3D-913FFC68673A}"/>
              </a:ext>
            </a:extLst>
          </p:cNvPr>
          <p:cNvSpPr txBox="1"/>
          <p:nvPr/>
        </p:nvSpPr>
        <p:spPr>
          <a:xfrm>
            <a:off x="3399183" y="4926278"/>
            <a:ext cx="4896678" cy="923330"/>
          </a:xfrm>
          <a:prstGeom prst="rect">
            <a:avLst/>
          </a:prstGeom>
          <a:noFill/>
        </p:spPr>
        <p:txBody>
          <a:bodyPr wrap="square" rtlCol="0">
            <a:spAutoFit/>
          </a:bodyPr>
          <a:lstStyle/>
          <a:p>
            <a:r>
              <a:rPr lang="en-US" dirty="0"/>
              <a:t>Amit </a:t>
            </a:r>
            <a:r>
              <a:rPr lang="en-US" dirty="0" err="1"/>
              <a:t>Kazado</a:t>
            </a:r>
            <a:r>
              <a:rPr lang="en-US" dirty="0"/>
              <a:t> 302499652</a:t>
            </a:r>
          </a:p>
          <a:p>
            <a:r>
              <a:rPr lang="en-US" dirty="0"/>
              <a:t>Dolev </a:t>
            </a:r>
            <a:r>
              <a:rPr lang="en-US" dirty="0" err="1"/>
              <a:t>Hindy</a:t>
            </a:r>
            <a:r>
              <a:rPr lang="en-US" dirty="0"/>
              <a:t> 312126642</a:t>
            </a:r>
          </a:p>
          <a:p>
            <a:r>
              <a:rPr lang="en-US" dirty="0"/>
              <a:t>Elisha Azaria 213992464</a:t>
            </a:r>
            <a:endParaRPr lang="en-IL" dirty="0"/>
          </a:p>
        </p:txBody>
      </p:sp>
    </p:spTree>
    <p:extLst>
      <p:ext uri="{BB962C8B-B14F-4D97-AF65-F5344CB8AC3E}">
        <p14:creationId xmlns:p14="http://schemas.microsoft.com/office/powerpoint/2010/main" val="1730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C46705-0A5D-4791-A2A3-51C81702692F}"/>
              </a:ext>
            </a:extLst>
          </p:cNvPr>
          <p:cNvSpPr>
            <a:spLocks noGrp="1"/>
          </p:cNvSpPr>
          <p:nvPr>
            <p:ph type="title"/>
          </p:nvPr>
        </p:nvSpPr>
        <p:spPr>
          <a:xfrm>
            <a:off x="5897216" y="609600"/>
            <a:ext cx="3376785" cy="1320800"/>
          </a:xfrm>
        </p:spPr>
        <p:txBody>
          <a:bodyPr>
            <a:normAutofit/>
          </a:bodyPr>
          <a:lstStyle/>
          <a:p>
            <a:pPr algn="r"/>
            <a:r>
              <a:rPr lang="he-IL" sz="5200" dirty="0">
                <a:solidFill>
                  <a:schemeClr val="tx1"/>
                </a:solidFill>
              </a:rPr>
              <a:t>מי מחובר?</a:t>
            </a:r>
            <a:endParaRPr lang="en-IL" sz="5200" dirty="0">
              <a:solidFill>
                <a:schemeClr val="tx1"/>
              </a:solidFill>
            </a:endParaRPr>
          </a:p>
        </p:txBody>
      </p:sp>
    </p:spTree>
    <p:extLst>
      <p:ext uri="{BB962C8B-B14F-4D97-AF65-F5344CB8AC3E}">
        <p14:creationId xmlns:p14="http://schemas.microsoft.com/office/powerpoint/2010/main" val="413338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8602EE-F2EB-4985-8BCB-C683EE608BFD}"/>
              </a:ext>
            </a:extLst>
          </p:cNvPr>
          <p:cNvSpPr>
            <a:spLocks noGrp="1"/>
          </p:cNvSpPr>
          <p:nvPr>
            <p:ph type="ctrTitle"/>
          </p:nvPr>
        </p:nvSpPr>
        <p:spPr>
          <a:xfrm>
            <a:off x="1364975" y="1278099"/>
            <a:ext cx="8240332" cy="2830075"/>
          </a:xfrm>
        </p:spPr>
        <p:txBody>
          <a:bodyPr/>
          <a:lstStyle/>
          <a:p>
            <a:pPr algn="ctr"/>
            <a:r>
              <a:rPr lang="he-IL" dirty="0" err="1">
                <a:solidFill>
                  <a:schemeClr val="tx1"/>
                </a:solidFill>
                <a:effectLst/>
                <a:latin typeface="Times New Roman" panose="02020603050405020304" pitchFamily="18" charset="0"/>
                <a:cs typeface="Times New Roman" panose="02020603050405020304" pitchFamily="18" charset="0"/>
              </a:rPr>
              <a:t>Unified</a:t>
            </a:r>
            <a:r>
              <a:rPr lang="he-IL"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Modeling</a:t>
            </a:r>
            <a:r>
              <a:rPr lang="en-US"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Language</a:t>
            </a:r>
            <a:br>
              <a:rPr lang="he-IL" dirty="0">
                <a:solidFill>
                  <a:schemeClr val="tx1"/>
                </a:solidFill>
                <a:effectLst/>
                <a:latin typeface="Times New Roman" panose="02020603050405020304" pitchFamily="18" charset="0"/>
                <a:cs typeface="Times New Roman" panose="02020603050405020304" pitchFamily="18" charset="0"/>
              </a:rPr>
            </a:br>
            <a:r>
              <a:rPr lang="en-US" dirty="0">
                <a:solidFill>
                  <a:schemeClr val="tx1"/>
                </a:solidFill>
                <a:effectLst/>
                <a:latin typeface="Times New Roman" panose="02020603050405020304" pitchFamily="18" charset="0"/>
                <a:cs typeface="Times New Roman" panose="02020603050405020304" pitchFamily="18" charset="0"/>
              </a:rPr>
              <a:t>Diagrams:</a:t>
            </a:r>
            <a:endParaRPr lang="en-IL"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984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573845-140F-492F-9842-4D749DD68B99}"/>
              </a:ext>
            </a:extLst>
          </p:cNvPr>
          <p:cNvSpPr>
            <a:spLocks noGrp="1"/>
          </p:cNvSpPr>
          <p:nvPr>
            <p:ph type="ctrTitle"/>
          </p:nvPr>
        </p:nvSpPr>
        <p:spPr>
          <a:xfrm>
            <a:off x="1370693" y="378062"/>
            <a:ext cx="9440034" cy="748373"/>
          </a:xfrm>
        </p:spPr>
        <p:txBody>
          <a:bodyPr>
            <a:normAutofit fontScale="90000"/>
          </a:bodyPr>
          <a:lstStyle/>
          <a:p>
            <a:pPr algn="ctr"/>
            <a:r>
              <a:rPr lang="en-US" dirty="0">
                <a:solidFill>
                  <a:schemeClr val="tx1"/>
                </a:solidFill>
                <a:latin typeface="Arial" panose="020B0604020202020204" pitchFamily="34" charset="0"/>
                <a:cs typeface="Arial" panose="020B0604020202020204" pitchFamily="34" charset="0"/>
              </a:rPr>
              <a:t>Activity Diagram</a:t>
            </a:r>
            <a:endParaRPr lang="en-IL" dirty="0">
              <a:solidFill>
                <a:schemeClr val="tx1"/>
              </a:solidFill>
              <a:latin typeface="Arial" panose="020B0604020202020204" pitchFamily="34" charset="0"/>
              <a:cs typeface="Arial" panose="020B0604020202020204" pitchFamily="34" charset="0"/>
            </a:endParaRPr>
          </a:p>
        </p:txBody>
      </p:sp>
      <p:pic>
        <p:nvPicPr>
          <p:cNvPr id="5" name="תמונה 4" descr="תמונה שמכילה צילום מסך&#10;&#10;התיאור נוצר באופן אוטומטי">
            <a:extLst>
              <a:ext uri="{FF2B5EF4-FFF2-40B4-BE49-F238E27FC236}">
                <a16:creationId xmlns:a16="http://schemas.microsoft.com/office/drawing/2014/main" id="{03300003-631D-4C25-B8B7-9826AF541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148" y="1126435"/>
            <a:ext cx="6189783" cy="5597922"/>
          </a:xfrm>
          <a:prstGeom prst="rect">
            <a:avLst/>
          </a:prstGeom>
        </p:spPr>
      </p:pic>
    </p:spTree>
    <p:extLst>
      <p:ext uri="{BB962C8B-B14F-4D97-AF65-F5344CB8AC3E}">
        <p14:creationId xmlns:p14="http://schemas.microsoft.com/office/powerpoint/2010/main" val="2291653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A277BE-E112-4E19-8A61-E5524FFC8638}"/>
              </a:ext>
            </a:extLst>
          </p:cNvPr>
          <p:cNvSpPr>
            <a:spLocks noGrp="1"/>
          </p:cNvSpPr>
          <p:nvPr>
            <p:ph type="ctrTitle"/>
          </p:nvPr>
        </p:nvSpPr>
        <p:spPr>
          <a:xfrm>
            <a:off x="1370693" y="801859"/>
            <a:ext cx="9573972" cy="1674056"/>
          </a:xfrm>
        </p:spPr>
        <p:txBody>
          <a:bodyPr>
            <a:normAutofit fontScale="90000"/>
          </a:bodyPr>
          <a:lstStyle/>
          <a:p>
            <a:pPr algn="ctr"/>
            <a:r>
              <a:rPr lang="en-US" b="1" dirty="0">
                <a:solidFill>
                  <a:schemeClr val="tx1"/>
                </a:solidFill>
                <a:effectLst/>
                <a:latin typeface="Arial" panose="020B0604020202020204" pitchFamily="34" charset="0"/>
                <a:cs typeface="Arial" panose="020B0604020202020204" pitchFamily="34" charset="0"/>
              </a:rPr>
              <a:t>Use-case diagram</a:t>
            </a:r>
            <a:br>
              <a:rPr lang="en-US" dirty="0">
                <a:solidFill>
                  <a:schemeClr val="tx1"/>
                </a:solidFill>
                <a:effectLst/>
                <a:latin typeface="Arial" panose="020B0604020202020204" pitchFamily="34" charset="0"/>
                <a:cs typeface="Arial" panose="020B0604020202020204" pitchFamily="34" charset="0"/>
              </a:rPr>
            </a:br>
            <a:endParaRPr lang="en-IL" dirty="0">
              <a:solidFill>
                <a:schemeClr val="tx1"/>
              </a:solidFill>
              <a:latin typeface="Arial" panose="020B0604020202020204" pitchFamily="34" charset="0"/>
              <a:cs typeface="Arial" panose="020B0604020202020204" pitchFamily="34" charset="0"/>
            </a:endParaRPr>
          </a:p>
        </p:txBody>
      </p:sp>
      <p:pic>
        <p:nvPicPr>
          <p:cNvPr id="5" name="תמונה 4" descr="תמונה שמכילה מפה, טקסט&#10;&#10;התיאור נוצר באופן אוטומטי">
            <a:extLst>
              <a:ext uri="{FF2B5EF4-FFF2-40B4-BE49-F238E27FC236}">
                <a16:creationId xmlns:a16="http://schemas.microsoft.com/office/drawing/2014/main" id="{3602E3BB-C525-47AB-9D47-C013B9FE5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676" y="1881810"/>
            <a:ext cx="7790648" cy="397425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9288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A90970-8949-4198-B951-349A642F52E6}"/>
              </a:ext>
            </a:extLst>
          </p:cNvPr>
          <p:cNvSpPr>
            <a:spLocks noGrp="1"/>
          </p:cNvSpPr>
          <p:nvPr>
            <p:ph type="ctrTitle"/>
          </p:nvPr>
        </p:nvSpPr>
        <p:spPr>
          <a:xfrm>
            <a:off x="1207310" y="456323"/>
            <a:ext cx="9440034" cy="1828801"/>
          </a:xfrm>
        </p:spPr>
        <p:txBody>
          <a:bodyPr/>
          <a:lstStyle/>
          <a:p>
            <a:pPr algn="ctr"/>
            <a:r>
              <a:rPr lang="en-US" b="1" dirty="0">
                <a:solidFill>
                  <a:schemeClr val="tx1"/>
                </a:solidFill>
                <a:effectLst/>
                <a:latin typeface="Arial" panose="020B0604020202020204" pitchFamily="34" charset="0"/>
                <a:cs typeface="Arial" panose="020B0604020202020204" pitchFamily="34" charset="0"/>
              </a:rPr>
              <a:t>Sequence diagram</a:t>
            </a:r>
            <a:br>
              <a:rPr lang="en-US" dirty="0">
                <a:solidFill>
                  <a:schemeClr val="tx1"/>
                </a:solidFill>
                <a:effectLst/>
                <a:latin typeface="Times New Roman" panose="02020603050405020304" pitchFamily="18" charset="0"/>
                <a:cs typeface="Times New Roman" panose="02020603050405020304" pitchFamily="18" charset="0"/>
              </a:rPr>
            </a:br>
            <a:endParaRPr lang="en-IL"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צילום מסך&#10;&#10;התיאור נוצר באופן אוטומטי">
            <a:extLst>
              <a:ext uri="{FF2B5EF4-FFF2-40B4-BE49-F238E27FC236}">
                <a16:creationId xmlns:a16="http://schemas.microsoft.com/office/drawing/2014/main" id="{ACF0EDA2-434A-4E6E-A62A-1F2E5409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603" y="1685839"/>
            <a:ext cx="7234404" cy="3906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655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4EC315-82AD-46A4-A7E6-52D554E70A5F}"/>
              </a:ext>
            </a:extLst>
          </p:cNvPr>
          <p:cNvSpPr>
            <a:spLocks noGrp="1"/>
          </p:cNvSpPr>
          <p:nvPr>
            <p:ph type="ctrTitle"/>
          </p:nvPr>
        </p:nvSpPr>
        <p:spPr>
          <a:xfrm>
            <a:off x="1166417" y="1726676"/>
            <a:ext cx="7434244" cy="1385488"/>
          </a:xfrm>
        </p:spPr>
        <p:txBody>
          <a:bodyPr>
            <a:normAutofit fontScale="90000"/>
          </a:bodyPr>
          <a:lstStyle/>
          <a:p>
            <a:r>
              <a:rPr lang="en-US" dirty="0">
                <a:effectLst/>
                <a:latin typeface="Arial" panose="020B0604020202020204" pitchFamily="34" charset="0"/>
                <a:cs typeface="Arial" panose="020B0604020202020204" pitchFamily="34" charset="0"/>
              </a:rPr>
              <a:t>Entity Relationship Diagram</a:t>
            </a:r>
            <a:br>
              <a:rPr lang="en-US" dirty="0">
                <a:effectLst/>
              </a:rPr>
            </a:br>
            <a:endParaRPr lang="en-IL" dirty="0"/>
          </a:p>
        </p:txBody>
      </p:sp>
      <p:pic>
        <p:nvPicPr>
          <p:cNvPr id="5" name="תמונה 4" descr="תמונה שמכילה שלט&#10;&#10;התיאור נוצר באופן אוטומטי">
            <a:extLst>
              <a:ext uri="{FF2B5EF4-FFF2-40B4-BE49-F238E27FC236}">
                <a16:creationId xmlns:a16="http://schemas.microsoft.com/office/drawing/2014/main" id="{6507A5D4-472E-44B4-AFA1-8EE5EDE64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123" y="2595280"/>
            <a:ext cx="7657729" cy="35272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1034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0AD748-1561-478D-8E0E-909D7123AFFF}"/>
              </a:ext>
            </a:extLst>
          </p:cNvPr>
          <p:cNvSpPr>
            <a:spLocks noGrp="1"/>
          </p:cNvSpPr>
          <p:nvPr>
            <p:ph type="ctrTitle"/>
          </p:nvPr>
        </p:nvSpPr>
        <p:spPr>
          <a:xfrm>
            <a:off x="6626086" y="689112"/>
            <a:ext cx="5774901" cy="1053924"/>
          </a:xfrm>
        </p:spPr>
        <p:txBody>
          <a:bodyPr/>
          <a:lstStyle/>
          <a:p>
            <a:pPr algn="ctr"/>
            <a:r>
              <a:rPr lang="en-US" sz="4800" dirty="0">
                <a:solidFill>
                  <a:schemeClr val="tx1"/>
                </a:solidFill>
                <a:latin typeface="Arial" panose="020B0604020202020204" pitchFamily="34" charset="0"/>
                <a:cs typeface="Arial" panose="020B0604020202020204" pitchFamily="34" charset="0"/>
              </a:rPr>
              <a:t>Class Diagram</a:t>
            </a:r>
            <a:endParaRPr lang="en-IL" sz="4800" dirty="0">
              <a:solidFill>
                <a:schemeClr val="tx1"/>
              </a:solidFill>
              <a:latin typeface="Arial" panose="020B0604020202020204" pitchFamily="34" charset="0"/>
              <a:cs typeface="Arial" panose="020B0604020202020204" pitchFamily="34" charset="0"/>
            </a:endParaRPr>
          </a:p>
        </p:txBody>
      </p:sp>
      <p:pic>
        <p:nvPicPr>
          <p:cNvPr id="5" name="תמונה 4" descr="תמונה שמכילה צילום מסך, מחשב, תצוגה, שלט&#10;&#10;התיאור נוצר באופן אוטומטי">
            <a:extLst>
              <a:ext uri="{FF2B5EF4-FFF2-40B4-BE49-F238E27FC236}">
                <a16:creationId xmlns:a16="http://schemas.microsoft.com/office/drawing/2014/main" id="{DD6D0EB6-86DA-4E32-B51E-FDFDD5383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911" y="165652"/>
            <a:ext cx="5774901" cy="6526696"/>
          </a:xfrm>
          <a:prstGeom prst="rect">
            <a:avLst/>
          </a:prstGeom>
        </p:spPr>
      </p:pic>
    </p:spTree>
    <p:extLst>
      <p:ext uri="{BB962C8B-B14F-4D97-AF65-F5344CB8AC3E}">
        <p14:creationId xmlns:p14="http://schemas.microsoft.com/office/powerpoint/2010/main" val="77496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4265BB-7C0C-4C87-87E2-5EA541A289FA}"/>
              </a:ext>
            </a:extLst>
          </p:cNvPr>
          <p:cNvSpPr>
            <a:spLocks noGrp="1"/>
          </p:cNvSpPr>
          <p:nvPr>
            <p:ph type="ctrTitle"/>
          </p:nvPr>
        </p:nvSpPr>
        <p:spPr>
          <a:xfrm>
            <a:off x="7182109" y="1411732"/>
            <a:ext cx="5343438" cy="801381"/>
          </a:xfrm>
        </p:spPr>
        <p:txBody>
          <a:bodyPr>
            <a:normAutofit fontScale="90000"/>
          </a:bodyPr>
          <a:lstStyle/>
          <a:p>
            <a:pPr algn="ctr"/>
            <a:r>
              <a:rPr lang="en-US" dirty="0">
                <a:solidFill>
                  <a:schemeClr val="tx1"/>
                </a:solidFill>
              </a:rPr>
              <a:t>Object </a:t>
            </a:r>
            <a:r>
              <a:rPr lang="en-US" dirty="0">
                <a:solidFill>
                  <a:schemeClr val="tx1"/>
                </a:solidFill>
                <a:latin typeface="Arial" panose="020B0604020202020204" pitchFamily="34" charset="0"/>
                <a:cs typeface="Arial" panose="020B0604020202020204" pitchFamily="34" charset="0"/>
              </a:rPr>
              <a:t>Diagram</a:t>
            </a:r>
            <a:endParaRPr lang="en-IL" dirty="0">
              <a:solidFill>
                <a:schemeClr val="tx1"/>
              </a:solidFill>
              <a:latin typeface="Arial" panose="020B0604020202020204" pitchFamily="34" charset="0"/>
              <a:cs typeface="Arial" panose="020B0604020202020204" pitchFamily="34" charset="0"/>
            </a:endParaRPr>
          </a:p>
        </p:txBody>
      </p:sp>
      <p:pic>
        <p:nvPicPr>
          <p:cNvPr id="7" name="תמונה 6" descr="תמונה שמכילה טקסט, מפה&#10;&#10;התיאור נוצר באופן אוטומטי">
            <a:extLst>
              <a:ext uri="{FF2B5EF4-FFF2-40B4-BE49-F238E27FC236}">
                <a16:creationId xmlns:a16="http://schemas.microsoft.com/office/drawing/2014/main" id="{78E710B3-C3C3-4C61-A028-1EB64B90A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575" y="928466"/>
            <a:ext cx="6477000" cy="5275385"/>
          </a:xfrm>
          <a:prstGeom prst="rect">
            <a:avLst/>
          </a:prstGeom>
        </p:spPr>
      </p:pic>
    </p:spTree>
    <p:extLst>
      <p:ext uri="{BB962C8B-B14F-4D97-AF65-F5344CB8AC3E}">
        <p14:creationId xmlns:p14="http://schemas.microsoft.com/office/powerpoint/2010/main" val="1430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114CF549-1E7B-48AA-B3AA-7C3EA71BCE0C}"/>
              </a:ext>
            </a:extLst>
          </p:cNvPr>
          <p:cNvSpPr>
            <a:spLocks noGrp="1"/>
          </p:cNvSpPr>
          <p:nvPr>
            <p:ph type="subTitle" idx="1"/>
          </p:nvPr>
        </p:nvSpPr>
        <p:spPr>
          <a:xfrm>
            <a:off x="1370693" y="5150820"/>
            <a:ext cx="9440034" cy="1049867"/>
          </a:xfrm>
        </p:spPr>
        <p:txBody>
          <a:bodyPr>
            <a:normAutofit fontScale="92500"/>
          </a:bodyPr>
          <a:lstStyle/>
          <a:p>
            <a:pPr algn="r" rtl="1"/>
            <a:r>
              <a:rPr lang="he-IL" dirty="0">
                <a:solidFill>
                  <a:schemeClr val="tx1"/>
                </a:solidFill>
              </a:rPr>
              <a:t>בנוסף לפערים אנחנו שואפים לעבוד עוד על עיצוב האפליקציה כדי לספק למשתמש סביבה נוחה ונעימה יותר.</a:t>
            </a:r>
          </a:p>
          <a:p>
            <a:pPr algn="r" rtl="1"/>
            <a:r>
              <a:rPr lang="he-IL" dirty="0">
                <a:solidFill>
                  <a:schemeClr val="tx1"/>
                </a:solidFill>
              </a:rPr>
              <a:t>יש לציין שעמדנו בציפיות של עצמנו ביצירה של מירב הדרישות  : </a:t>
            </a:r>
            <a:r>
              <a:rPr lang="he-IL" dirty="0">
                <a:solidFill>
                  <a:schemeClr val="tx1"/>
                </a:solidFill>
                <a:effectLst/>
              </a:rPr>
              <a:t>החתמת נוכחות בעבודה , רישום עובד חדש לחברה , יצירת תשתית לסידור עבודה של עובדים בחברה, כפתור "הפסקה", תאימות המוצר לחברות שונות.</a:t>
            </a:r>
            <a:endParaRPr lang="en-IL" dirty="0">
              <a:solidFill>
                <a:schemeClr val="tx1"/>
              </a:solidFill>
            </a:endParaRPr>
          </a:p>
        </p:txBody>
      </p:sp>
      <p:graphicFrame>
        <p:nvGraphicFramePr>
          <p:cNvPr id="4" name="טבלה 4">
            <a:extLst>
              <a:ext uri="{FF2B5EF4-FFF2-40B4-BE49-F238E27FC236}">
                <a16:creationId xmlns:a16="http://schemas.microsoft.com/office/drawing/2014/main" id="{701F4A37-8BDB-49B6-B0BB-169E3B36E9F5}"/>
              </a:ext>
            </a:extLst>
          </p:cNvPr>
          <p:cNvGraphicFramePr>
            <a:graphicFrameLocks noGrp="1"/>
          </p:cNvGraphicFramePr>
          <p:nvPr>
            <p:extLst>
              <p:ext uri="{D42A27DB-BD31-4B8C-83A1-F6EECF244321}">
                <p14:modId xmlns:p14="http://schemas.microsoft.com/office/powerpoint/2010/main" val="918720861"/>
              </p:ext>
            </p:extLst>
          </p:nvPr>
        </p:nvGraphicFramePr>
        <p:xfrm>
          <a:off x="1570159" y="1371111"/>
          <a:ext cx="9251148" cy="3700288"/>
        </p:xfrm>
        <a:graphic>
          <a:graphicData uri="http://schemas.openxmlformats.org/drawingml/2006/table">
            <a:tbl>
              <a:tblPr firstRow="1" bandRow="1">
                <a:tableStyleId>{5C22544A-7EE6-4342-B048-85BDC9FD1C3A}</a:tableStyleId>
              </a:tblPr>
              <a:tblGrid>
                <a:gridCol w="4625574">
                  <a:extLst>
                    <a:ext uri="{9D8B030D-6E8A-4147-A177-3AD203B41FA5}">
                      <a16:colId xmlns:a16="http://schemas.microsoft.com/office/drawing/2014/main" val="2044800408"/>
                    </a:ext>
                  </a:extLst>
                </a:gridCol>
                <a:gridCol w="4625574">
                  <a:extLst>
                    <a:ext uri="{9D8B030D-6E8A-4147-A177-3AD203B41FA5}">
                      <a16:colId xmlns:a16="http://schemas.microsoft.com/office/drawing/2014/main" val="1876560736"/>
                    </a:ext>
                  </a:extLst>
                </a:gridCol>
              </a:tblGrid>
              <a:tr h="497164">
                <a:tc>
                  <a:txBody>
                    <a:bodyPr/>
                    <a:lstStyle/>
                    <a:p>
                      <a:pPr algn="r" rtl="1"/>
                      <a:r>
                        <a:rPr lang="he-IL" b="0" dirty="0">
                          <a:cs typeface="+mj-cs"/>
                        </a:rPr>
                        <a:t>ביצוע</a:t>
                      </a:r>
                      <a:endParaRPr lang="en-IL" b="0" dirty="0">
                        <a:cs typeface="+mj-cs"/>
                      </a:endParaRPr>
                    </a:p>
                  </a:txBody>
                  <a:tcPr/>
                </a:tc>
                <a:tc>
                  <a:txBody>
                    <a:bodyPr/>
                    <a:lstStyle/>
                    <a:p>
                      <a:pPr algn="r" rtl="1"/>
                      <a:r>
                        <a:rPr lang="he-IL" b="0" dirty="0">
                          <a:cs typeface="+mj-cs"/>
                        </a:rPr>
                        <a:t>דרישות</a:t>
                      </a:r>
                      <a:endParaRPr lang="en-IL" b="0" dirty="0">
                        <a:cs typeface="+mj-cs"/>
                      </a:endParaRPr>
                    </a:p>
                  </a:txBody>
                  <a:tcPr/>
                </a:tc>
                <a:extLst>
                  <a:ext uri="{0D108BD9-81ED-4DB2-BD59-A6C34878D82A}">
                    <a16:rowId xmlns:a16="http://schemas.microsoft.com/office/drawing/2014/main" val="2440004916"/>
                  </a:ext>
                </a:extLst>
              </a:tr>
              <a:tr h="497164">
                <a:tc rowSpan="3">
                  <a:txBody>
                    <a:bodyPr/>
                    <a:lstStyle/>
                    <a:p>
                      <a:pPr algn="r" rtl="1"/>
                      <a:r>
                        <a:rPr lang="he-IL" b="0">
                          <a:cs typeface="+mj-cs"/>
                        </a:rPr>
                        <a:t>שינינו קצת את המודל, כך שמנהל יוכל ליצור את המשמרות כרצונו, ועובדים יוכלו להירשם אליהם.</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הגשת בקשה למשמרות</a:t>
                      </a:r>
                      <a:endParaRPr lang="en-IL" b="0" dirty="0">
                        <a:cs typeface="+mj-cs"/>
                      </a:endParaRPr>
                    </a:p>
                  </a:txBody>
                  <a:tcPr/>
                </a:tc>
                <a:extLst>
                  <a:ext uri="{0D108BD9-81ED-4DB2-BD59-A6C34878D82A}">
                    <a16:rowId xmlns:a16="http://schemas.microsoft.com/office/drawing/2014/main" val="3939555483"/>
                  </a:ext>
                </a:extLst>
              </a:tr>
              <a:tr h="248582">
                <a:tc vMerge="1">
                  <a:txBody>
                    <a:bodyPr/>
                    <a:lstStyle/>
                    <a:p>
                      <a:pPr algn="r" rtl="1"/>
                      <a:endParaRPr lang="en-IL" dirty="0"/>
                    </a:p>
                  </a:txBody>
                  <a:tcPr/>
                </a:tc>
                <a:tc>
                  <a:txBody>
                    <a:bodyPr/>
                    <a:lstStyle/>
                    <a:p>
                      <a:pPr algn="r" rtl="1"/>
                      <a:r>
                        <a:rPr lang="he-IL" sz="1800" b="0" kern="1200" dirty="0">
                          <a:solidFill>
                            <a:schemeClr val="dk1"/>
                          </a:solidFill>
                          <a:effectLst/>
                          <a:latin typeface="+mn-lt"/>
                          <a:ea typeface="+mn-ea"/>
                          <a:cs typeface="+mj-cs"/>
                        </a:rPr>
                        <a:t>סידור משמרות</a:t>
                      </a:r>
                      <a:endParaRPr lang="en-IL" b="0" dirty="0">
                        <a:cs typeface="+mj-cs"/>
                      </a:endParaRPr>
                    </a:p>
                  </a:txBody>
                  <a:tcPr/>
                </a:tc>
                <a:extLst>
                  <a:ext uri="{0D108BD9-81ED-4DB2-BD59-A6C34878D82A}">
                    <a16:rowId xmlns:a16="http://schemas.microsoft.com/office/drawing/2014/main" val="87524094"/>
                  </a:ext>
                </a:extLst>
              </a:tr>
              <a:tr h="248582">
                <a:tc vMerge="1">
                  <a:txBody>
                    <a:bodyPr/>
                    <a:lstStyle/>
                    <a:p>
                      <a:endParaRPr lang="en-IL"/>
                    </a:p>
                  </a:txBody>
                  <a:tcPr/>
                </a:tc>
                <a:tc>
                  <a:txBody>
                    <a:bodyPr/>
                    <a:lstStyle/>
                    <a:p>
                      <a:pPr algn="r" rtl="1"/>
                      <a:r>
                        <a:rPr lang="he-IL" b="0" dirty="0">
                          <a:cs typeface="+mj-cs"/>
                        </a:rPr>
                        <a:t>איתור קונפליקטים ע"י התוכנה</a:t>
                      </a:r>
                      <a:endParaRPr lang="en-IL" b="0" dirty="0">
                        <a:cs typeface="+mj-cs"/>
                      </a:endParaRPr>
                    </a:p>
                  </a:txBody>
                  <a:tcPr/>
                </a:tc>
                <a:extLst>
                  <a:ext uri="{0D108BD9-81ED-4DB2-BD59-A6C34878D82A}">
                    <a16:rowId xmlns:a16="http://schemas.microsoft.com/office/drawing/2014/main" val="893608629"/>
                  </a:ext>
                </a:extLst>
              </a:tr>
              <a:tr h="497164">
                <a:tc>
                  <a:txBody>
                    <a:bodyPr/>
                    <a:lstStyle/>
                    <a:p>
                      <a:pPr algn="r" rtl="1"/>
                      <a:r>
                        <a:rPr lang="he-IL" b="0" dirty="0">
                          <a:cs typeface="+mj-cs"/>
                        </a:rPr>
                        <a:t>עדיין לא בוצע</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מחיקת עובד מרשימת העובדים</a:t>
                      </a:r>
                      <a:endParaRPr lang="en-IL" b="0" dirty="0">
                        <a:cs typeface="+mj-cs"/>
                      </a:endParaRPr>
                    </a:p>
                  </a:txBody>
                  <a:tcPr/>
                </a:tc>
                <a:extLst>
                  <a:ext uri="{0D108BD9-81ED-4DB2-BD59-A6C34878D82A}">
                    <a16:rowId xmlns:a16="http://schemas.microsoft.com/office/drawing/2014/main" val="1207182538"/>
                  </a:ext>
                </a:extLst>
              </a:tr>
              <a:tr h="738638">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he-IL" b="0" dirty="0">
                          <a:cs typeface="+mj-cs"/>
                        </a:rPr>
                        <a:t>עדיין לא בוצע</a:t>
                      </a:r>
                      <a:endParaRPr lang="en-IL" b="0" dirty="0">
                        <a:cs typeface="+mj-cs"/>
                      </a:endParaRPr>
                    </a:p>
                    <a:p>
                      <a:pPr algn="r" rtl="1"/>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סיווג עובדים עפ"י תפקיד</a:t>
                      </a:r>
                      <a:endParaRPr lang="en-IL" b="0" dirty="0">
                        <a:cs typeface="+mj-cs"/>
                      </a:endParaRPr>
                    </a:p>
                  </a:txBody>
                  <a:tcPr/>
                </a:tc>
                <a:extLst>
                  <a:ext uri="{0D108BD9-81ED-4DB2-BD59-A6C34878D82A}">
                    <a16:rowId xmlns:a16="http://schemas.microsoft.com/office/drawing/2014/main" val="599177712"/>
                  </a:ext>
                </a:extLst>
              </a:tr>
              <a:tr h="738638">
                <a:tc>
                  <a:txBody>
                    <a:bodyPr/>
                    <a:lstStyle/>
                    <a:p>
                      <a:pPr algn="r" rtl="1"/>
                      <a:r>
                        <a:rPr lang="he-IL" b="0" dirty="0">
                          <a:cs typeface="+mj-cs"/>
                        </a:rPr>
                        <a:t>בוצע , ובנוסף אפשרנו למנהל לצפות בעובדים שלו בצורה חופשית.</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נוכחות עכשווית-מי כרגע נוכח במשמרת, עובד יוכל לראות מי מחובר רק אם הוא במשמרת</a:t>
                      </a:r>
                      <a:endParaRPr lang="en-IL" b="0" dirty="0">
                        <a:cs typeface="+mj-cs"/>
                      </a:endParaRPr>
                    </a:p>
                  </a:txBody>
                  <a:tcPr/>
                </a:tc>
                <a:extLst>
                  <a:ext uri="{0D108BD9-81ED-4DB2-BD59-A6C34878D82A}">
                    <a16:rowId xmlns:a16="http://schemas.microsoft.com/office/drawing/2014/main" val="1550947882"/>
                  </a:ext>
                </a:extLst>
              </a:tr>
            </a:tbl>
          </a:graphicData>
        </a:graphic>
      </p:graphicFrame>
      <p:sp>
        <p:nvSpPr>
          <p:cNvPr id="6" name="תיבת טקסט 5">
            <a:extLst>
              <a:ext uri="{FF2B5EF4-FFF2-40B4-BE49-F238E27FC236}">
                <a16:creationId xmlns:a16="http://schemas.microsoft.com/office/drawing/2014/main" id="{10443A2A-7B92-4897-8ECE-3EA8A602626A}"/>
              </a:ext>
            </a:extLst>
          </p:cNvPr>
          <p:cNvSpPr txBox="1"/>
          <p:nvPr/>
        </p:nvSpPr>
        <p:spPr>
          <a:xfrm>
            <a:off x="4092945" y="745954"/>
            <a:ext cx="4737652" cy="369332"/>
          </a:xfrm>
          <a:prstGeom prst="rect">
            <a:avLst/>
          </a:prstGeom>
          <a:noFill/>
        </p:spPr>
        <p:txBody>
          <a:bodyPr wrap="square" rtlCol="0">
            <a:spAutoFit/>
          </a:bodyPr>
          <a:lstStyle/>
          <a:p>
            <a:pPr algn="r" rtl="1"/>
            <a:r>
              <a:rPr lang="he-IL" b="1" dirty="0"/>
              <a:t>דרישות התכנון- אל מול ביצוע : </a:t>
            </a:r>
            <a:r>
              <a:rPr lang="he-IL" b="1" dirty="0">
                <a:sym typeface="Wingdings" panose="05000000000000000000" pitchFamily="2" charset="2"/>
              </a:rPr>
              <a:t>(פערים)</a:t>
            </a:r>
            <a:endParaRPr lang="en-IL" b="1" dirty="0"/>
          </a:p>
        </p:txBody>
      </p:sp>
    </p:spTree>
    <p:extLst>
      <p:ext uri="{BB962C8B-B14F-4D97-AF65-F5344CB8AC3E}">
        <p14:creationId xmlns:p14="http://schemas.microsoft.com/office/powerpoint/2010/main" val="408832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339D9C-9BF0-4CC9-8C5D-F06EAA0FD064}"/>
              </a:ext>
            </a:extLst>
          </p:cNvPr>
          <p:cNvSpPr>
            <a:spLocks noGrp="1"/>
          </p:cNvSpPr>
          <p:nvPr>
            <p:ph type="ctrTitle"/>
          </p:nvPr>
        </p:nvSpPr>
        <p:spPr/>
        <p:txBody>
          <a:bodyPr>
            <a:normAutofit/>
          </a:bodyPr>
          <a:lstStyle/>
          <a:p>
            <a:pPr algn="l"/>
            <a:r>
              <a:rPr lang="en-US" sz="3200" b="1" dirty="0" err="1">
                <a:solidFill>
                  <a:schemeClr val="tx1"/>
                </a:solidFill>
              </a:rPr>
              <a:t>Github</a:t>
            </a:r>
            <a:r>
              <a:rPr lang="en-US" sz="3200" b="1" dirty="0">
                <a:solidFill>
                  <a:schemeClr val="tx1"/>
                </a:solidFill>
              </a:rPr>
              <a:t>:</a:t>
            </a:r>
            <a:br>
              <a:rPr lang="en-US" sz="3200" dirty="0">
                <a:solidFill>
                  <a:schemeClr val="tx1"/>
                </a:solidFill>
              </a:rPr>
            </a:br>
            <a:r>
              <a:rPr lang="en-US" sz="3200" dirty="0">
                <a:solidFill>
                  <a:schemeClr val="tx1"/>
                </a:solidFill>
                <a:hlinkClick r:id="rId2">
                  <a:extLst>
                    <a:ext uri="{A12FA001-AC4F-418D-AE19-62706E023703}">
                      <ahyp:hlinkClr xmlns:ahyp="http://schemas.microsoft.com/office/drawing/2018/hyperlinkcolor" val="tx"/>
                    </a:ext>
                  </a:extLst>
                </a:hlinkClick>
              </a:rPr>
              <a:t>https://github.com/elishadar/Worki</a:t>
            </a:r>
            <a:br>
              <a:rPr lang="en-US" sz="3200" dirty="0">
                <a:solidFill>
                  <a:schemeClr val="tx1"/>
                </a:solidFill>
              </a:rPr>
            </a:br>
            <a:endParaRPr lang="en-IL" sz="3200" dirty="0">
              <a:solidFill>
                <a:schemeClr val="tx1"/>
              </a:solidFill>
            </a:endParaRPr>
          </a:p>
        </p:txBody>
      </p:sp>
    </p:spTree>
    <p:extLst>
      <p:ext uri="{BB962C8B-B14F-4D97-AF65-F5344CB8AC3E}">
        <p14:creationId xmlns:p14="http://schemas.microsoft.com/office/powerpoint/2010/main" val="194808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ACF7E4-24A6-424E-808D-E5D8C35B06F4}"/>
              </a:ext>
            </a:extLst>
          </p:cNvPr>
          <p:cNvSpPr>
            <a:spLocks noGrp="1"/>
          </p:cNvSpPr>
          <p:nvPr>
            <p:ph type="ctrTitle"/>
          </p:nvPr>
        </p:nvSpPr>
        <p:spPr>
          <a:xfrm>
            <a:off x="770292" y="2069850"/>
            <a:ext cx="10224959" cy="3299791"/>
          </a:xfrm>
        </p:spPr>
        <p:txBody>
          <a:bodyPr>
            <a:normAutofit/>
          </a:bodyPr>
          <a:lstStyle/>
          <a:p>
            <a:pPr algn="r" rtl="1"/>
            <a:r>
              <a:rPr lang="he-IL" sz="2400" dirty="0">
                <a:solidFill>
                  <a:schemeClr val="tx1"/>
                </a:solidFill>
                <a:cs typeface="Times New Roman" panose="02020603050405020304" pitchFamily="18" charset="0"/>
              </a:rPr>
              <a:t>האפליקציה תשרת בעלי עסק שמעוניינים לנהל משמרות בבית העסק שלהם, בעולם הדיגיטלי של ימינו.</a:t>
            </a:r>
            <a:br>
              <a:rPr lang="he-IL" sz="2400" dirty="0">
                <a:solidFill>
                  <a:schemeClr val="tx1"/>
                </a:solidFill>
                <a:cs typeface="Times New Roman" panose="02020603050405020304" pitchFamily="18" charset="0"/>
              </a:rPr>
            </a:br>
            <a:br>
              <a:rPr lang="he-IL" sz="2400" dirty="0">
                <a:solidFill>
                  <a:schemeClr val="tx1"/>
                </a:solidFill>
                <a:cs typeface="Times New Roman" panose="02020603050405020304" pitchFamily="18" charset="0"/>
              </a:rPr>
            </a:br>
            <a:r>
              <a:rPr lang="he-IL" sz="2400" dirty="0">
                <a:solidFill>
                  <a:schemeClr val="tx1"/>
                </a:solidFill>
                <a:cs typeface="Times New Roman" panose="02020603050405020304" pitchFamily="18" charset="0"/>
              </a:rPr>
              <a:t>בנוסף, האפליקציה תהווה פלטפורמה נוחה למשתמש בשמירת המידע של שעות העבודה האישיות שלו.</a:t>
            </a:r>
            <a:br>
              <a:rPr lang="he-IL" sz="2400" dirty="0">
                <a:solidFill>
                  <a:schemeClr val="tx1"/>
                </a:solidFill>
                <a:cs typeface="Times New Roman" panose="02020603050405020304" pitchFamily="18" charset="0"/>
              </a:rPr>
            </a:br>
            <a:r>
              <a:rPr lang="he-IL" sz="2400" dirty="0">
                <a:solidFill>
                  <a:schemeClr val="tx1"/>
                </a:solidFill>
                <a:cs typeface="Times New Roman" panose="02020603050405020304" pitchFamily="18" charset="0"/>
              </a:rPr>
              <a:t> </a:t>
            </a:r>
            <a:br>
              <a:rPr lang="he-IL" sz="2400" dirty="0">
                <a:solidFill>
                  <a:schemeClr val="tx1"/>
                </a:solidFill>
                <a:cs typeface="Times New Roman" panose="02020603050405020304" pitchFamily="18" charset="0"/>
              </a:rPr>
            </a:br>
            <a:r>
              <a:rPr lang="he-IL" sz="2400" dirty="0">
                <a:solidFill>
                  <a:schemeClr val="tx1"/>
                </a:solidFill>
                <a:cs typeface="Times New Roman" panose="02020603050405020304" pitchFamily="18" charset="0"/>
              </a:rPr>
              <a:t>האפליקציה תייעל את תהליך העסקת העובדים בחברה, ותשמור את הנתונים על מסד הנתונים.</a:t>
            </a:r>
            <a:br>
              <a:rPr lang="he-IL" sz="2400" dirty="0">
                <a:solidFill>
                  <a:schemeClr val="tx1"/>
                </a:solidFill>
                <a:cs typeface="Times New Roman" panose="02020603050405020304" pitchFamily="18" charset="0"/>
              </a:rPr>
            </a:br>
            <a:endParaRPr lang="en-IL" sz="2400" dirty="0">
              <a:solidFill>
                <a:schemeClr val="tx1"/>
              </a:solidFill>
              <a:cs typeface="Times New Roman" panose="02020603050405020304" pitchFamily="18" charset="0"/>
            </a:endParaRPr>
          </a:p>
        </p:txBody>
      </p:sp>
      <p:sp>
        <p:nvSpPr>
          <p:cNvPr id="3" name="מלבן 2">
            <a:extLst>
              <a:ext uri="{FF2B5EF4-FFF2-40B4-BE49-F238E27FC236}">
                <a16:creationId xmlns:a16="http://schemas.microsoft.com/office/drawing/2014/main" id="{E770A4FD-4C8E-44C7-BBAA-2B3CC4C9CEC7}"/>
              </a:ext>
            </a:extLst>
          </p:cNvPr>
          <p:cNvSpPr/>
          <p:nvPr/>
        </p:nvSpPr>
        <p:spPr>
          <a:xfrm>
            <a:off x="3101009" y="748954"/>
            <a:ext cx="5232942" cy="923330"/>
          </a:xfrm>
          <a:prstGeom prst="rect">
            <a:avLst/>
          </a:prstGeom>
          <a:noFill/>
        </p:spPr>
        <p:txBody>
          <a:bodyPr wrap="square" lIns="91440" tIns="45720" rIns="91440" bIns="45720">
            <a:spAutoFit/>
          </a:bodyPr>
          <a:lstStyle/>
          <a:p>
            <a:pPr algn="ctr"/>
            <a:r>
              <a:rPr lang="he-IL"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מטרת הפרויקט</a:t>
            </a:r>
            <a:endPar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402307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75CD47-32EE-4893-B215-FDA393CC0F94}"/>
              </a:ext>
            </a:extLst>
          </p:cNvPr>
          <p:cNvSpPr>
            <a:spLocks noGrp="1"/>
          </p:cNvSpPr>
          <p:nvPr>
            <p:ph type="ctrTitle"/>
          </p:nvPr>
        </p:nvSpPr>
        <p:spPr>
          <a:xfrm>
            <a:off x="5817703" y="523836"/>
            <a:ext cx="4993023" cy="933903"/>
          </a:xfrm>
        </p:spPr>
        <p:txBody>
          <a:bodyPr/>
          <a:lstStyle/>
          <a:p>
            <a:r>
              <a:rPr lang="he-IL" dirty="0">
                <a:solidFill>
                  <a:schemeClr val="tx1"/>
                </a:solidFill>
              </a:rPr>
              <a:t>תכולת הפרויקט:</a:t>
            </a:r>
            <a:endParaRPr lang="en-IL" dirty="0">
              <a:solidFill>
                <a:schemeClr val="tx1"/>
              </a:solidFill>
            </a:endParaRPr>
          </a:p>
        </p:txBody>
      </p:sp>
      <p:sp>
        <p:nvSpPr>
          <p:cNvPr id="3" name="כותרת משנה 2">
            <a:extLst>
              <a:ext uri="{FF2B5EF4-FFF2-40B4-BE49-F238E27FC236}">
                <a16:creationId xmlns:a16="http://schemas.microsoft.com/office/drawing/2014/main" id="{55FDDFF0-A431-46D4-948B-99945A448383}"/>
              </a:ext>
            </a:extLst>
          </p:cNvPr>
          <p:cNvSpPr>
            <a:spLocks noGrp="1"/>
          </p:cNvSpPr>
          <p:nvPr>
            <p:ph type="subTitle" idx="1"/>
          </p:nvPr>
        </p:nvSpPr>
        <p:spPr>
          <a:xfrm>
            <a:off x="961183" y="1709531"/>
            <a:ext cx="9713040" cy="4876425"/>
          </a:xfrm>
        </p:spPr>
        <p:txBody>
          <a:bodyPr>
            <a:normAutofit lnSpcReduction="10000"/>
          </a:bodyPr>
          <a:lstStyle/>
          <a:p>
            <a:pPr algn="r" rtl="1"/>
            <a:r>
              <a:rPr lang="he-IL" b="1" u="sng" dirty="0">
                <a:solidFill>
                  <a:schemeClr val="tx1"/>
                </a:solidFill>
              </a:rPr>
              <a:t>תהליכים משמעותיים העובדים מקצה לקצה:</a:t>
            </a:r>
            <a:endParaRPr lang="he-IL" dirty="0">
              <a:solidFill>
                <a:schemeClr val="tx1"/>
              </a:solidFill>
            </a:endParaRPr>
          </a:p>
          <a:p>
            <a:pPr algn="r" rtl="1"/>
            <a:r>
              <a:rPr lang="he-IL" dirty="0">
                <a:solidFill>
                  <a:schemeClr val="tx1"/>
                </a:solidFill>
              </a:rPr>
              <a:t>* הזמנת עובד חדש לחברה קיימת ע"י מנהל.</a:t>
            </a:r>
          </a:p>
          <a:p>
            <a:pPr algn="r" rtl="1"/>
            <a:r>
              <a:rPr lang="he-IL" dirty="0">
                <a:solidFill>
                  <a:schemeClr val="tx1"/>
                </a:solidFill>
              </a:rPr>
              <a:t>* יצירת משמרות עבודה ורישום אליהן (ע"י העובדים).</a:t>
            </a:r>
          </a:p>
          <a:p>
            <a:pPr algn="r" rtl="1"/>
            <a:r>
              <a:rPr lang="he-IL" b="1" u="sng" dirty="0">
                <a:solidFill>
                  <a:schemeClr val="tx1"/>
                </a:solidFill>
              </a:rPr>
              <a:t>שני סוגים שונים של משתמשים במערכת:</a:t>
            </a:r>
          </a:p>
          <a:p>
            <a:pPr algn="r" rtl="1"/>
            <a:r>
              <a:rPr lang="he-IL" dirty="0">
                <a:solidFill>
                  <a:schemeClr val="tx1"/>
                </a:solidFill>
              </a:rPr>
              <a:t>* </a:t>
            </a:r>
            <a:r>
              <a:rPr lang="he-IL" b="1" dirty="0">
                <a:solidFill>
                  <a:schemeClr val="tx1"/>
                </a:solidFill>
              </a:rPr>
              <a:t>מנהל</a:t>
            </a:r>
            <a:r>
              <a:rPr lang="he-IL" dirty="0">
                <a:solidFill>
                  <a:schemeClr val="tx1"/>
                </a:solidFill>
              </a:rPr>
              <a:t> – רושם את בית העסק שלו באפליקציה, מזמין עובדים להצטרף לעסק שלו, יוצר משמרות, יכול לראות מי נמצא במשמרת בכל זמן נתון.</a:t>
            </a:r>
          </a:p>
          <a:p>
            <a:pPr algn="r" rtl="1"/>
            <a:r>
              <a:rPr lang="he-IL" dirty="0">
                <a:solidFill>
                  <a:schemeClr val="tx1"/>
                </a:solidFill>
              </a:rPr>
              <a:t>* </a:t>
            </a:r>
            <a:r>
              <a:rPr lang="he-IL" b="1" dirty="0">
                <a:solidFill>
                  <a:schemeClr val="tx1"/>
                </a:solidFill>
              </a:rPr>
              <a:t>עובד</a:t>
            </a:r>
            <a:r>
              <a:rPr lang="he-IL" dirty="0">
                <a:solidFill>
                  <a:schemeClr val="tx1"/>
                </a:solidFill>
              </a:rPr>
              <a:t> – נרשם כעובד במערכת, יכול לאשר הזמנה ממנהל לעסק שלו, יכול להירשם למשמרות שמנהל פתח, יכול לראות מי נמצא במשמרת רק אם הוא רשום אליה.</a:t>
            </a:r>
          </a:p>
          <a:p>
            <a:pPr algn="r" rtl="1"/>
            <a:r>
              <a:rPr lang="he-IL" dirty="0">
                <a:solidFill>
                  <a:schemeClr val="tx1"/>
                </a:solidFill>
              </a:rPr>
              <a:t>שני המשתמשים יכולים לשמור נתוני התחלת וסיום של משמרת בעמוד הראשי שלהם.</a:t>
            </a:r>
          </a:p>
          <a:p>
            <a:pPr algn="r" rtl="1"/>
            <a:r>
              <a:rPr lang="he-IL" u="sng" dirty="0">
                <a:solidFill>
                  <a:schemeClr val="tx1"/>
                </a:solidFill>
              </a:rPr>
              <a:t>פיצ'רים : </a:t>
            </a:r>
          </a:p>
          <a:p>
            <a:pPr algn="r" rtl="1"/>
            <a:r>
              <a:rPr lang="he-IL" dirty="0">
                <a:solidFill>
                  <a:schemeClr val="tx1"/>
                </a:solidFill>
              </a:rPr>
              <a:t>תפריט ראשי,</a:t>
            </a:r>
          </a:p>
          <a:p>
            <a:pPr algn="r" rtl="1"/>
            <a:r>
              <a:rPr lang="en-US" dirty="0">
                <a:solidFill>
                  <a:schemeClr val="tx1"/>
                </a:solidFill>
              </a:rPr>
              <a:t>Timer </a:t>
            </a:r>
            <a:r>
              <a:rPr lang="he-IL" dirty="0">
                <a:solidFill>
                  <a:schemeClr val="tx1"/>
                </a:solidFill>
              </a:rPr>
              <a:t> על מנת לחשב את זמן השהייה במשמרת הנוכחית.</a:t>
            </a:r>
          </a:p>
          <a:p>
            <a:pPr algn="r" rtl="1"/>
            <a:r>
              <a:rPr lang="he-IL" u="sng" dirty="0">
                <a:solidFill>
                  <a:schemeClr val="tx1"/>
                </a:solidFill>
              </a:rPr>
              <a:t>שימוש ב</a:t>
            </a:r>
            <a:r>
              <a:rPr lang="en-US" u="sng" dirty="0">
                <a:solidFill>
                  <a:schemeClr val="tx1"/>
                </a:solidFill>
              </a:rPr>
              <a:t>Data Base</a:t>
            </a:r>
            <a:r>
              <a:rPr lang="he-IL" u="sng" dirty="0">
                <a:solidFill>
                  <a:schemeClr val="tx1"/>
                </a:solidFill>
              </a:rPr>
              <a:t>  מסוג  </a:t>
            </a:r>
            <a:r>
              <a:rPr lang="en-US" u="sng" dirty="0">
                <a:solidFill>
                  <a:schemeClr val="tx1"/>
                </a:solidFill>
              </a:rPr>
              <a:t>FIREBASE</a:t>
            </a:r>
            <a:r>
              <a:rPr lang="he-IL" u="sng" dirty="0">
                <a:solidFill>
                  <a:schemeClr val="tx1"/>
                </a:solidFill>
              </a:rPr>
              <a:t>.</a:t>
            </a:r>
            <a:r>
              <a:rPr lang="en-US" u="sng" dirty="0">
                <a:solidFill>
                  <a:schemeClr val="tx1"/>
                </a:solidFill>
              </a:rPr>
              <a:t> </a:t>
            </a:r>
            <a:endParaRPr lang="en-IL" u="sng" dirty="0">
              <a:solidFill>
                <a:schemeClr val="tx1"/>
              </a:solidFill>
            </a:endParaRPr>
          </a:p>
        </p:txBody>
      </p:sp>
    </p:spTree>
    <p:extLst>
      <p:ext uri="{BB962C8B-B14F-4D97-AF65-F5344CB8AC3E}">
        <p14:creationId xmlns:p14="http://schemas.microsoft.com/office/powerpoint/2010/main" val="382879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005E57-1A13-4D14-9359-264E4D6D08E4}"/>
              </a:ext>
            </a:extLst>
          </p:cNvPr>
          <p:cNvSpPr>
            <a:spLocks noGrp="1"/>
          </p:cNvSpPr>
          <p:nvPr>
            <p:ph type="ctrTitle"/>
          </p:nvPr>
        </p:nvSpPr>
        <p:spPr>
          <a:xfrm>
            <a:off x="1381273" y="1305714"/>
            <a:ext cx="9440034" cy="1026669"/>
          </a:xfrm>
        </p:spPr>
        <p:txBody>
          <a:bodyPr>
            <a:normAutofit fontScale="90000"/>
          </a:bodyPr>
          <a:lstStyle/>
          <a:p>
            <a:pPr algn="r" rtl="1"/>
            <a:r>
              <a:rPr lang="he-IL" dirty="0">
                <a:solidFill>
                  <a:schemeClr val="tx1"/>
                </a:solidFill>
              </a:rPr>
              <a:t>מודל עסקי:</a:t>
            </a:r>
            <a:br>
              <a:rPr lang="he-IL" dirty="0">
                <a:solidFill>
                  <a:schemeClr val="tx1"/>
                </a:solidFill>
              </a:rPr>
            </a:br>
            <a:endParaRPr lang="en-IL" dirty="0">
              <a:solidFill>
                <a:schemeClr val="tx1"/>
              </a:solidFill>
            </a:endParaRPr>
          </a:p>
        </p:txBody>
      </p:sp>
      <p:sp>
        <p:nvSpPr>
          <p:cNvPr id="3" name="כותרת משנה 2">
            <a:extLst>
              <a:ext uri="{FF2B5EF4-FFF2-40B4-BE49-F238E27FC236}">
                <a16:creationId xmlns:a16="http://schemas.microsoft.com/office/drawing/2014/main" id="{BFCCA2EC-FC98-4FA5-96EA-77539D75B0F6}"/>
              </a:ext>
            </a:extLst>
          </p:cNvPr>
          <p:cNvSpPr>
            <a:spLocks noGrp="1"/>
          </p:cNvSpPr>
          <p:nvPr>
            <p:ph type="subTitle" idx="1"/>
          </p:nvPr>
        </p:nvSpPr>
        <p:spPr>
          <a:xfrm>
            <a:off x="1556223" y="2633870"/>
            <a:ext cx="9440034" cy="1792356"/>
          </a:xfrm>
        </p:spPr>
        <p:txBody>
          <a:bodyPr>
            <a:normAutofit/>
          </a:bodyPr>
          <a:lstStyle/>
          <a:p>
            <a:pPr algn="r" rtl="1"/>
            <a:r>
              <a:rPr lang="he-IL" dirty="0">
                <a:solidFill>
                  <a:schemeClr val="tx1"/>
                </a:solidFill>
              </a:rPr>
              <a:t>כרגע האפליקציה חינמית ופתוחה לשימוש של כולם.</a:t>
            </a:r>
          </a:p>
          <a:p>
            <a:pPr algn="r" rtl="1"/>
            <a:endParaRPr lang="he-IL" dirty="0">
              <a:solidFill>
                <a:schemeClr val="tx1"/>
              </a:solidFill>
            </a:endParaRPr>
          </a:p>
          <a:p>
            <a:pPr algn="r" rtl="1"/>
            <a:r>
              <a:rPr lang="he-IL" dirty="0">
                <a:solidFill>
                  <a:schemeClr val="tx1"/>
                </a:solidFill>
              </a:rPr>
              <a:t>ייתכן שבעתיד נכניס פיצ'רים חדשים שיהיו בתשלום, מעין שירותי "</a:t>
            </a:r>
            <a:r>
              <a:rPr lang="he-IL" dirty="0" err="1">
                <a:solidFill>
                  <a:schemeClr val="tx1"/>
                </a:solidFill>
              </a:rPr>
              <a:t>פרימיום</a:t>
            </a:r>
            <a:r>
              <a:rPr lang="he-IL" dirty="0">
                <a:solidFill>
                  <a:schemeClr val="tx1"/>
                </a:solidFill>
              </a:rPr>
              <a:t>" (לא חובה להשתמש בהם).</a:t>
            </a:r>
          </a:p>
          <a:p>
            <a:pPr algn="r" rtl="1"/>
            <a:r>
              <a:rPr lang="he-IL" dirty="0">
                <a:solidFill>
                  <a:schemeClr val="tx1"/>
                </a:solidFill>
              </a:rPr>
              <a:t>אופציה נוספת שתיתכן היא הכנסת פרסומות לאפליקציה.</a:t>
            </a:r>
            <a:endParaRPr lang="en-IL" dirty="0">
              <a:solidFill>
                <a:schemeClr val="tx1"/>
              </a:solidFill>
            </a:endParaRPr>
          </a:p>
        </p:txBody>
      </p:sp>
    </p:spTree>
    <p:extLst>
      <p:ext uri="{BB962C8B-B14F-4D97-AF65-F5344CB8AC3E}">
        <p14:creationId xmlns:p14="http://schemas.microsoft.com/office/powerpoint/2010/main" val="24878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57F1C0-BF49-4D99-9A9B-4A74595C8E1F}"/>
              </a:ext>
            </a:extLst>
          </p:cNvPr>
          <p:cNvSpPr>
            <a:spLocks noGrp="1"/>
          </p:cNvSpPr>
          <p:nvPr>
            <p:ph type="ctrTitle"/>
          </p:nvPr>
        </p:nvSpPr>
        <p:spPr/>
        <p:txBody>
          <a:bodyPr>
            <a:normAutofit fontScale="90000"/>
          </a:bodyPr>
          <a:lstStyle/>
          <a:p>
            <a:r>
              <a:rPr lang="he-IL" dirty="0">
                <a:solidFill>
                  <a:schemeClr val="tx1"/>
                </a:solidFill>
              </a:rPr>
              <a:t>אפליקציות דומות בשוק:</a:t>
            </a:r>
            <a:br>
              <a:rPr lang="he-IL" dirty="0">
                <a:solidFill>
                  <a:schemeClr val="tx1"/>
                </a:solidFill>
              </a:rPr>
            </a:br>
            <a:r>
              <a:rPr lang="en-US" dirty="0" err="1">
                <a:solidFill>
                  <a:schemeClr val="tx1"/>
                </a:solidFill>
              </a:rPr>
              <a:t>Worky</a:t>
            </a:r>
            <a:r>
              <a:rPr lang="en-US" dirty="0">
                <a:solidFill>
                  <a:schemeClr val="tx1"/>
                </a:solidFill>
              </a:rPr>
              <a:t> , Smarter Time - Time Management</a:t>
            </a:r>
            <a:endParaRPr lang="en-IL" dirty="0">
              <a:solidFill>
                <a:schemeClr val="tx1"/>
              </a:solidFill>
            </a:endParaRPr>
          </a:p>
        </p:txBody>
      </p:sp>
    </p:spTree>
    <p:extLst>
      <p:ext uri="{BB962C8B-B14F-4D97-AF65-F5344CB8AC3E}">
        <p14:creationId xmlns:p14="http://schemas.microsoft.com/office/powerpoint/2010/main" val="512488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6241773" y="1050737"/>
            <a:ext cx="3454015" cy="1067177"/>
          </a:xfrm>
        </p:spPr>
        <p:txBody>
          <a:bodyPr>
            <a:normAutofit/>
          </a:bodyPr>
          <a:lstStyle/>
          <a:p>
            <a:r>
              <a:rPr lang="en-US" dirty="0">
                <a:solidFill>
                  <a:schemeClr val="tx1"/>
                </a:solidFill>
              </a:rPr>
              <a:t>Main page</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6241772" y="2326130"/>
            <a:ext cx="3573285" cy="1291713"/>
          </a:xfrm>
        </p:spPr>
        <p:txBody>
          <a:bodyPr>
            <a:noAutofit/>
          </a:bodyPr>
          <a:lstStyle/>
          <a:p>
            <a:r>
              <a:rPr lang="he-IL" sz="1900" dirty="0">
                <a:solidFill>
                  <a:schemeClr val="tx1"/>
                </a:solidFill>
                <a:latin typeface="Times New Roman" panose="02020603050405020304" pitchFamily="18" charset="0"/>
                <a:cs typeface="Times New Roman" panose="02020603050405020304" pitchFamily="18" charset="0"/>
              </a:rPr>
              <a:t>ניתן להירשם כעובד חדש או כמנהל חדש.</a:t>
            </a:r>
          </a:p>
          <a:p>
            <a:r>
              <a:rPr lang="he-IL" sz="1900" dirty="0">
                <a:solidFill>
                  <a:schemeClr val="tx1"/>
                </a:solidFill>
                <a:latin typeface="Times New Roman" panose="02020603050405020304" pitchFamily="18" charset="0"/>
                <a:cs typeface="Times New Roman" panose="02020603050405020304" pitchFamily="18" charset="0"/>
              </a:rPr>
              <a:t>אימות בהתחברות מתבצע מול </a:t>
            </a:r>
            <a:r>
              <a:rPr lang="he-IL" sz="1900" dirty="0" err="1">
                <a:solidFill>
                  <a:schemeClr val="tx1"/>
                </a:solidFill>
                <a:latin typeface="Times New Roman" panose="02020603050405020304" pitchFamily="18" charset="0"/>
                <a:cs typeface="Times New Roman" panose="02020603050405020304" pitchFamily="18" charset="0"/>
              </a:rPr>
              <a:t>פיירבייס</a:t>
            </a:r>
            <a:r>
              <a:rPr lang="he-IL" sz="1900" dirty="0">
                <a:solidFill>
                  <a:schemeClr val="tx1"/>
                </a:solidFill>
                <a:latin typeface="Times New Roman" panose="02020603050405020304" pitchFamily="18" charset="0"/>
                <a:cs typeface="Times New Roman" panose="02020603050405020304" pitchFamily="18" charset="0"/>
              </a:rPr>
              <a:t>.</a:t>
            </a:r>
            <a:endParaRPr lang="en-IL"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46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5129543" y="1868556"/>
            <a:ext cx="4485646" cy="961159"/>
          </a:xfrm>
        </p:spPr>
        <p:txBody>
          <a:bodyPr>
            <a:normAutofit/>
          </a:bodyPr>
          <a:lstStyle/>
          <a:p>
            <a:r>
              <a:rPr lang="en-US" dirty="0">
                <a:solidFill>
                  <a:schemeClr val="tx1"/>
                </a:solidFill>
              </a:rPr>
              <a:t>Login page</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5064369" y="3598339"/>
            <a:ext cx="4485646" cy="1675335"/>
          </a:xfrm>
        </p:spPr>
        <p:txBody>
          <a:bodyPr>
            <a:normAutofit/>
          </a:bodyPr>
          <a:lstStyle/>
          <a:p>
            <a:r>
              <a:rPr lang="he-IL" dirty="0">
                <a:solidFill>
                  <a:schemeClr val="tx1"/>
                </a:solidFill>
                <a:latin typeface="Times New Roman" panose="02020603050405020304" pitchFamily="18" charset="0"/>
                <a:cs typeface="Times New Roman" panose="02020603050405020304" pitchFamily="18" charset="0"/>
              </a:rPr>
              <a:t>עמוד ההתחברות לאפליקציה, </a:t>
            </a:r>
            <a:r>
              <a:rPr lang="he-IL" dirty="0" err="1">
                <a:solidFill>
                  <a:schemeClr val="tx1"/>
                </a:solidFill>
                <a:latin typeface="Times New Roman" panose="02020603050405020304" pitchFamily="18" charset="0"/>
                <a:cs typeface="Times New Roman" panose="02020603050405020304" pitchFamily="18" charset="0"/>
              </a:rPr>
              <a:t>האותנטיקציה</a:t>
            </a:r>
            <a:r>
              <a:rPr lang="he-IL" dirty="0">
                <a:solidFill>
                  <a:schemeClr val="tx1"/>
                </a:solidFill>
                <a:latin typeface="Times New Roman" panose="02020603050405020304" pitchFamily="18" charset="0"/>
                <a:cs typeface="Times New Roman" panose="02020603050405020304" pitchFamily="18" charset="0"/>
              </a:rPr>
              <a:t> תתבצע מול </a:t>
            </a:r>
            <a:r>
              <a:rPr lang="he-IL" dirty="0" err="1">
                <a:solidFill>
                  <a:schemeClr val="tx1"/>
                </a:solidFill>
                <a:latin typeface="Times New Roman" panose="02020603050405020304" pitchFamily="18" charset="0"/>
                <a:cs typeface="Times New Roman" panose="02020603050405020304" pitchFamily="18" charset="0"/>
              </a:rPr>
              <a:t>פיירבייס</a:t>
            </a:r>
            <a:r>
              <a:rPr lang="he-IL" dirty="0">
                <a:solidFill>
                  <a:schemeClr val="tx1"/>
                </a:solidFill>
                <a:latin typeface="Times New Roman" panose="02020603050405020304" pitchFamily="18" charset="0"/>
                <a:cs typeface="Times New Roman" panose="02020603050405020304" pitchFamily="18" charset="0"/>
              </a:rPr>
              <a:t>.</a:t>
            </a:r>
          </a:p>
          <a:p>
            <a:r>
              <a:rPr lang="he-IL" dirty="0">
                <a:solidFill>
                  <a:schemeClr val="tx1"/>
                </a:solidFill>
                <a:latin typeface="Times New Roman" panose="02020603050405020304" pitchFamily="18" charset="0"/>
                <a:cs typeface="Times New Roman" panose="02020603050405020304" pitchFamily="18" charset="0"/>
              </a:rPr>
              <a:t>במידה ומשתמש שלא קיים במערכת ניסה להתחבר תופיע הודעת שגיאה.</a:t>
            </a:r>
            <a:endParaRPr lang="en-IL" dirty="0">
              <a:solidFill>
                <a:schemeClr val="tx1"/>
              </a:solidFill>
              <a:latin typeface="Times New Roman" panose="02020603050405020304" pitchFamily="18" charset="0"/>
              <a:cs typeface="Times New Roman" panose="02020603050405020304" pitchFamily="18" charset="0"/>
            </a:endParaRPr>
          </a:p>
        </p:txBody>
      </p:sp>
      <p:pic>
        <p:nvPicPr>
          <p:cNvPr id="4" name="תמונה 3">
            <a:extLst>
              <a:ext uri="{FF2B5EF4-FFF2-40B4-BE49-F238E27FC236}">
                <a16:creationId xmlns:a16="http://schemas.microsoft.com/office/drawing/2014/main" id="{EA510991-9195-4189-A100-E8A5BB9791A7}"/>
              </a:ext>
            </a:extLst>
          </p:cNvPr>
          <p:cNvPicPr>
            <a:picLocks noChangeAspect="1"/>
          </p:cNvPicPr>
          <p:nvPr/>
        </p:nvPicPr>
        <p:blipFill>
          <a:blip r:embed="rId3"/>
          <a:stretch>
            <a:fillRect/>
          </a:stretch>
        </p:blipFill>
        <p:spPr>
          <a:xfrm>
            <a:off x="675392" y="464234"/>
            <a:ext cx="2779831" cy="5721751"/>
          </a:xfrm>
          <a:prstGeom prst="rect">
            <a:avLst/>
          </a:prstGeom>
        </p:spPr>
      </p:pic>
    </p:spTree>
    <p:extLst>
      <p:ext uri="{BB962C8B-B14F-4D97-AF65-F5344CB8AC3E}">
        <p14:creationId xmlns:p14="http://schemas.microsoft.com/office/powerpoint/2010/main" val="213952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655B73-D933-44DF-A313-CBD6D196C646}"/>
              </a:ext>
            </a:extLst>
          </p:cNvPr>
          <p:cNvSpPr>
            <a:spLocks noGrp="1"/>
          </p:cNvSpPr>
          <p:nvPr>
            <p:ph type="ctrTitle"/>
          </p:nvPr>
        </p:nvSpPr>
        <p:spPr>
          <a:xfrm>
            <a:off x="580746" y="291072"/>
            <a:ext cx="6170601" cy="699249"/>
          </a:xfrm>
        </p:spPr>
        <p:txBody>
          <a:bodyPr>
            <a:normAutofit fontScale="90000"/>
          </a:bodyPr>
          <a:lstStyle/>
          <a:p>
            <a:pPr algn="ctr"/>
            <a:r>
              <a:rPr lang="he-IL" sz="4800" dirty="0">
                <a:solidFill>
                  <a:schemeClr val="tx1"/>
                </a:solidFill>
              </a:rPr>
              <a:t>שעון משמרות:</a:t>
            </a:r>
            <a:endParaRPr lang="en-IL" sz="4800" dirty="0">
              <a:solidFill>
                <a:schemeClr val="tx1"/>
              </a:solidFill>
            </a:endParaRPr>
          </a:p>
        </p:txBody>
      </p:sp>
      <p:sp>
        <p:nvSpPr>
          <p:cNvPr id="3" name="כותרת משנה 2">
            <a:extLst>
              <a:ext uri="{FF2B5EF4-FFF2-40B4-BE49-F238E27FC236}">
                <a16:creationId xmlns:a16="http://schemas.microsoft.com/office/drawing/2014/main" id="{1424334E-6232-4FB7-9277-278B48C2F7E7}"/>
              </a:ext>
            </a:extLst>
          </p:cNvPr>
          <p:cNvSpPr>
            <a:spLocks noGrp="1"/>
          </p:cNvSpPr>
          <p:nvPr>
            <p:ph type="subTitle" idx="1"/>
          </p:nvPr>
        </p:nvSpPr>
        <p:spPr>
          <a:xfrm>
            <a:off x="7184484" y="291072"/>
            <a:ext cx="4450799" cy="931929"/>
          </a:xfrm>
        </p:spPr>
        <p:txBody>
          <a:bodyPr>
            <a:normAutofit/>
          </a:bodyPr>
          <a:lstStyle/>
          <a:p>
            <a:r>
              <a:rPr lang="en-US" dirty="0">
                <a:solidFill>
                  <a:schemeClr val="tx1"/>
                </a:solidFill>
              </a:rPr>
              <a:t>With the option to start/pause/continue/stop the shift</a:t>
            </a:r>
            <a:endParaRPr lang="en-IL" dirty="0">
              <a:solidFill>
                <a:schemeClr val="tx1"/>
              </a:solidFill>
            </a:endParaRPr>
          </a:p>
        </p:txBody>
      </p:sp>
      <p:pic>
        <p:nvPicPr>
          <p:cNvPr id="7" name="תמונה 6" descr="תמונה שמכילה אלקטרוניקה, מחשב&#10;&#10;התיאור נוצר באופן אוטומטי">
            <a:extLst>
              <a:ext uri="{FF2B5EF4-FFF2-40B4-BE49-F238E27FC236}">
                <a16:creationId xmlns:a16="http://schemas.microsoft.com/office/drawing/2014/main" id="{3CDCEA54-B595-4528-A7FB-BA3661DB1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46" y="1077628"/>
            <a:ext cx="3038621" cy="5401993"/>
          </a:xfrm>
          <a:prstGeom prst="rect">
            <a:avLst/>
          </a:prstGeom>
        </p:spPr>
      </p:pic>
      <p:pic>
        <p:nvPicPr>
          <p:cNvPr id="20" name="תמונה 19" descr="תמונה שמכילה אלקטרוניקה, מחשב&#10;&#10;התיאור נוצר באופן אוטומטי">
            <a:extLst>
              <a:ext uri="{FF2B5EF4-FFF2-40B4-BE49-F238E27FC236}">
                <a16:creationId xmlns:a16="http://schemas.microsoft.com/office/drawing/2014/main" id="{4D0B0DE9-83D7-4B1C-9218-94CCDBD07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9025" y="1123995"/>
            <a:ext cx="2986458" cy="5309258"/>
          </a:xfrm>
          <a:prstGeom prst="rect">
            <a:avLst/>
          </a:prstGeom>
        </p:spPr>
      </p:pic>
      <p:pic>
        <p:nvPicPr>
          <p:cNvPr id="28" name="record1">
            <a:hlinkClick r:id="" action="ppaction://media"/>
            <a:extLst>
              <a:ext uri="{FF2B5EF4-FFF2-40B4-BE49-F238E27FC236}">
                <a16:creationId xmlns:a16="http://schemas.microsoft.com/office/drawing/2014/main" id="{29E043DC-C352-43E7-8860-79FDA89F68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94885" y="1170362"/>
            <a:ext cx="3038621" cy="5309258"/>
          </a:xfrm>
          <a:prstGeom prst="rect">
            <a:avLst/>
          </a:prstGeom>
        </p:spPr>
      </p:pic>
    </p:spTree>
    <p:extLst>
      <p:ext uri="{BB962C8B-B14F-4D97-AF65-F5344CB8AC3E}">
        <p14:creationId xmlns:p14="http://schemas.microsoft.com/office/powerpoint/2010/main" val="5529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5"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B733F42-9C95-4B3F-BCDE-BC222719491F}"/>
              </a:ext>
            </a:extLst>
          </p:cNvPr>
          <p:cNvSpPr>
            <a:spLocks noGrp="1"/>
          </p:cNvSpPr>
          <p:nvPr>
            <p:ph type="ctrTitle"/>
          </p:nvPr>
        </p:nvSpPr>
        <p:spPr>
          <a:xfrm>
            <a:off x="4492487" y="662610"/>
            <a:ext cx="7036904" cy="967407"/>
          </a:xfrm>
        </p:spPr>
        <p:txBody>
          <a:bodyPr>
            <a:normAutofit/>
          </a:bodyPr>
          <a:lstStyle/>
          <a:p>
            <a:r>
              <a:rPr lang="he-IL" sz="5200" dirty="0">
                <a:solidFill>
                  <a:schemeClr val="tx1"/>
                </a:solidFill>
              </a:rPr>
              <a:t>הוספת עובד חדש לחברה:</a:t>
            </a:r>
            <a:endParaRPr lang="en-IL" sz="5200" dirty="0">
              <a:solidFill>
                <a:schemeClr val="tx1"/>
              </a:solidFill>
            </a:endParaRPr>
          </a:p>
        </p:txBody>
      </p:sp>
    </p:spTree>
    <p:extLst>
      <p:ext uri="{BB962C8B-B14F-4D97-AF65-F5344CB8AC3E}">
        <p14:creationId xmlns:p14="http://schemas.microsoft.com/office/powerpoint/2010/main" val="393419921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671</TotalTime>
  <Words>418</Words>
  <Application>Microsoft Office PowerPoint</Application>
  <PresentationFormat>מסך רחב</PresentationFormat>
  <Paragraphs>58</Paragraphs>
  <Slides>19</Slides>
  <Notes>0</Notes>
  <HiddenSlides>0</HiddenSlides>
  <MMClips>1</MMClips>
  <ScaleCrop>false</ScaleCrop>
  <HeadingPairs>
    <vt:vector size="6" baseType="variant">
      <vt:variant>
        <vt:lpstr>גופנים בשימוש</vt:lpstr>
      </vt:variant>
      <vt:variant>
        <vt:i4>7</vt:i4>
      </vt:variant>
      <vt:variant>
        <vt:lpstr>ערכת נושא</vt:lpstr>
      </vt:variant>
      <vt:variant>
        <vt:i4>2</vt:i4>
      </vt:variant>
      <vt:variant>
        <vt:lpstr>כותרות שקופיות</vt:lpstr>
      </vt:variant>
      <vt:variant>
        <vt:i4>19</vt:i4>
      </vt:variant>
    </vt:vector>
  </HeadingPairs>
  <TitlesOfParts>
    <vt:vector size="28" baseType="lpstr">
      <vt:lpstr>Arial</vt:lpstr>
      <vt:lpstr>Calibri</vt:lpstr>
      <vt:lpstr>Calibri Light</vt:lpstr>
      <vt:lpstr>Times New Roman</vt:lpstr>
      <vt:lpstr>Trebuchet MS</vt:lpstr>
      <vt:lpstr>Wingdings 2</vt:lpstr>
      <vt:lpstr>Wingdings 3</vt:lpstr>
      <vt:lpstr>HDOfficeLightV0</vt:lpstr>
      <vt:lpstr>פיאה</vt:lpstr>
      <vt:lpstr>Worki project</vt:lpstr>
      <vt:lpstr>האפליקציה תשרת בעלי עסק שמעוניינים לנהל משמרות בבית העסק שלהם, בעולם הדיגיטלי של ימינו.  בנוסף, האפליקציה תהווה פלטפורמה נוחה למשתמש בשמירת המידע של שעות העבודה האישיות שלו.   האפליקציה תייעל את תהליך העסקת העובדים בחברה, ותשמור את הנתונים על מסד הנתונים. </vt:lpstr>
      <vt:lpstr>תכולת הפרויקט:</vt:lpstr>
      <vt:lpstr>מודל עסקי: </vt:lpstr>
      <vt:lpstr>אפליקציות דומות בשוק: Worky , Smarter Time - Time Management</vt:lpstr>
      <vt:lpstr>Main page</vt:lpstr>
      <vt:lpstr>Login page</vt:lpstr>
      <vt:lpstr>שעון משמרות:</vt:lpstr>
      <vt:lpstr>הוספת עובד חדש לחברה:</vt:lpstr>
      <vt:lpstr>מי מחובר?</vt:lpstr>
      <vt:lpstr>Unified Modeling Language Diagrams:</vt:lpstr>
      <vt:lpstr>Activity Diagram</vt:lpstr>
      <vt:lpstr>Use-case diagram </vt:lpstr>
      <vt:lpstr>Sequence diagram </vt:lpstr>
      <vt:lpstr>Entity Relationship Diagram </vt:lpstr>
      <vt:lpstr>Class Diagram</vt:lpstr>
      <vt:lpstr>Object Diagram</vt:lpstr>
      <vt:lpstr>מצגת של PowerPoint‏</vt:lpstr>
      <vt:lpstr>Github: https://github.com/elishadar/Worki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 project</dc:title>
  <dc:creator>דולב הינדי</dc:creator>
  <cp:lastModifiedBy>דולב הינדי</cp:lastModifiedBy>
  <cp:revision>38</cp:revision>
  <dcterms:created xsi:type="dcterms:W3CDTF">2020-01-11T17:18:09Z</dcterms:created>
  <dcterms:modified xsi:type="dcterms:W3CDTF">2020-01-20T20:24:35Z</dcterms:modified>
</cp:coreProperties>
</file>